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38" r:id="rId4"/>
  </p:sldMasterIdLst>
  <p:notesMasterIdLst>
    <p:notesMasterId r:id="rId14"/>
  </p:notesMasterIdLst>
  <p:sldIdLst>
    <p:sldId id="273" r:id="rId5"/>
    <p:sldId id="257" r:id="rId6"/>
    <p:sldId id="262" r:id="rId7"/>
    <p:sldId id="274" r:id="rId8"/>
    <p:sldId id="263" r:id="rId9"/>
    <p:sldId id="259" r:id="rId10"/>
    <p:sldId id="268" r:id="rId11"/>
    <p:sldId id="270" r:id="rId12"/>
    <p:sldId id="272" r:id="rId13"/>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Calibri Light" panose="020F0302020204030204" pitchFamily="34" charset="0"/>
      <p:regular r:id="rId19"/>
      <p:italic r:id="rId20"/>
    </p:embeddedFont>
    <p:embeddedFont>
      <p:font typeface="Poppins" panose="00000500000000000000" pitchFamily="2" charset="0"/>
      <p:regular r:id="rId21"/>
      <p:bold r:id="rId22"/>
      <p:italic r:id="rId23"/>
      <p:boldItalic r:id="rId24"/>
    </p:embeddedFont>
  </p:embeddedFontLst>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C27D"/>
    <a:srgbClr val="2691D9"/>
    <a:srgbClr val="91151D"/>
    <a:srgbClr val="E23A42"/>
    <a:srgbClr val="AF1A20"/>
    <a:srgbClr val="7B1016"/>
    <a:srgbClr val="530B0C"/>
    <a:srgbClr val="F2F2F2"/>
    <a:srgbClr val="941651"/>
    <a:srgbClr val="2B005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édio 2 - Ênfas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015" autoAdjust="0"/>
    <p:restoredTop sz="96327"/>
  </p:normalViewPr>
  <p:slideViewPr>
    <p:cSldViewPr snapToGrid="0" snapToObjects="1">
      <p:cViewPr varScale="1">
        <p:scale>
          <a:sx n="111" d="100"/>
          <a:sy n="111" d="100"/>
        </p:scale>
        <p:origin x="132" y="7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font" Target="fonts/font7.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0.fntdata"/><Relationship Id="rId5" Type="http://schemas.openxmlformats.org/officeDocument/2006/relationships/slide" Target="slides/slide1.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380D98-31E1-6947-9BAE-30BF05D4D6F1}" type="datetimeFigureOut">
              <a:rPr lang="pt-BR" smtClean="0"/>
              <a:t>08/02/2022</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54E16C-330C-D641-9505-767D4D379A55}" type="slidenum">
              <a:rPr lang="pt-BR" smtClean="0"/>
              <a:t>‹nº›</a:t>
            </a:fld>
            <a:endParaRPr lang="pt-BR"/>
          </a:p>
        </p:txBody>
      </p:sp>
    </p:spTree>
    <p:extLst>
      <p:ext uri="{BB962C8B-B14F-4D97-AF65-F5344CB8AC3E}">
        <p14:creationId xmlns:p14="http://schemas.microsoft.com/office/powerpoint/2010/main" val="38609325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2A9739-F2E6-422E-A4F4-9418CB73DD13}"/>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D51563B8-E384-4423-B980-006D6E6B7C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CD8256C8-4951-49B8-A2A5-BFBFF561B6CC}"/>
              </a:ext>
            </a:extLst>
          </p:cNvPr>
          <p:cNvSpPr>
            <a:spLocks noGrp="1"/>
          </p:cNvSpPr>
          <p:nvPr>
            <p:ph type="dt" sz="half" idx="10"/>
          </p:nvPr>
        </p:nvSpPr>
        <p:spPr/>
        <p:txBody>
          <a:bodyPr/>
          <a:lstStyle/>
          <a:p>
            <a:fld id="{1422D7B9-428F-9E40-881C-DC76804ADF10}" type="datetimeFigureOut">
              <a:rPr lang="pt-BR" smtClean="0"/>
              <a:t>08/02/2022</a:t>
            </a:fld>
            <a:endParaRPr lang="pt-BR"/>
          </a:p>
        </p:txBody>
      </p:sp>
      <p:sp>
        <p:nvSpPr>
          <p:cNvPr id="5" name="Espaço Reservado para Rodapé 4">
            <a:extLst>
              <a:ext uri="{FF2B5EF4-FFF2-40B4-BE49-F238E27FC236}">
                <a16:creationId xmlns:a16="http://schemas.microsoft.com/office/drawing/2014/main" id="{BFB33905-41EB-4387-90C6-A658C313920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13EF5B5-4A59-47BE-9A2D-8018AA82C5BF}"/>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4174895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13003F-A830-451D-B784-DC03D1C4D265}"/>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7F618AB8-83A3-416A-A751-30D5A1851238}"/>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3F900AA-A0D0-46A2-9634-2AC0EB5C8654}"/>
              </a:ext>
            </a:extLst>
          </p:cNvPr>
          <p:cNvSpPr>
            <a:spLocks noGrp="1"/>
          </p:cNvSpPr>
          <p:nvPr>
            <p:ph type="dt" sz="half" idx="10"/>
          </p:nvPr>
        </p:nvSpPr>
        <p:spPr/>
        <p:txBody>
          <a:bodyPr/>
          <a:lstStyle/>
          <a:p>
            <a:fld id="{1422D7B9-428F-9E40-881C-DC76804ADF10}" type="datetimeFigureOut">
              <a:rPr lang="pt-BR" smtClean="0"/>
              <a:t>08/02/2022</a:t>
            </a:fld>
            <a:endParaRPr lang="pt-BR"/>
          </a:p>
        </p:txBody>
      </p:sp>
      <p:sp>
        <p:nvSpPr>
          <p:cNvPr id="5" name="Espaço Reservado para Rodapé 4">
            <a:extLst>
              <a:ext uri="{FF2B5EF4-FFF2-40B4-BE49-F238E27FC236}">
                <a16:creationId xmlns:a16="http://schemas.microsoft.com/office/drawing/2014/main" id="{ECDCF022-1D92-4675-8DBD-F942F0E86CB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BF41332-1BB7-4364-AEE2-4AA80E6A132B}"/>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2661150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3F4B820-34C0-4253-9EC4-C99386A5F900}"/>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75B0C129-9923-4A42-96DE-9BCB32C6C40A}"/>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BEABA5FF-451C-4C56-AB11-9DFC1D948881}"/>
              </a:ext>
            </a:extLst>
          </p:cNvPr>
          <p:cNvSpPr>
            <a:spLocks noGrp="1"/>
          </p:cNvSpPr>
          <p:nvPr>
            <p:ph type="dt" sz="half" idx="10"/>
          </p:nvPr>
        </p:nvSpPr>
        <p:spPr/>
        <p:txBody>
          <a:bodyPr/>
          <a:lstStyle/>
          <a:p>
            <a:fld id="{1422D7B9-428F-9E40-881C-DC76804ADF10}" type="datetimeFigureOut">
              <a:rPr lang="pt-BR" smtClean="0"/>
              <a:t>08/02/2022</a:t>
            </a:fld>
            <a:endParaRPr lang="pt-BR"/>
          </a:p>
        </p:txBody>
      </p:sp>
      <p:sp>
        <p:nvSpPr>
          <p:cNvPr id="5" name="Espaço Reservado para Rodapé 4">
            <a:extLst>
              <a:ext uri="{FF2B5EF4-FFF2-40B4-BE49-F238E27FC236}">
                <a16:creationId xmlns:a16="http://schemas.microsoft.com/office/drawing/2014/main" id="{28F7C3E7-2D92-454A-BFE7-99029B2A17C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1B2F1A33-AB08-4E49-802A-413378BC5E3D}"/>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2968042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2DDAE2-6712-4955-9785-9165F1034506}"/>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9089D277-3233-4F26-9F6B-DF67749A6C12}"/>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E4DD62A0-404A-4A1A-B034-8C5DE8E26A5F}"/>
              </a:ext>
            </a:extLst>
          </p:cNvPr>
          <p:cNvSpPr>
            <a:spLocks noGrp="1"/>
          </p:cNvSpPr>
          <p:nvPr>
            <p:ph type="dt" sz="half" idx="10"/>
          </p:nvPr>
        </p:nvSpPr>
        <p:spPr/>
        <p:txBody>
          <a:bodyPr/>
          <a:lstStyle/>
          <a:p>
            <a:fld id="{1422D7B9-428F-9E40-881C-DC76804ADF10}" type="datetimeFigureOut">
              <a:rPr lang="pt-BR" smtClean="0"/>
              <a:t>08/02/2022</a:t>
            </a:fld>
            <a:endParaRPr lang="pt-BR"/>
          </a:p>
        </p:txBody>
      </p:sp>
      <p:sp>
        <p:nvSpPr>
          <p:cNvPr id="5" name="Espaço Reservado para Rodapé 4">
            <a:extLst>
              <a:ext uri="{FF2B5EF4-FFF2-40B4-BE49-F238E27FC236}">
                <a16:creationId xmlns:a16="http://schemas.microsoft.com/office/drawing/2014/main" id="{21A4779B-CFC5-49E5-80E5-B0AD44BE5F4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F7823F47-F073-4DAE-A238-4431D71743CC}"/>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586490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F3018D-8C91-4294-9E0F-989603D66980}"/>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56A76AF4-D418-47BF-A718-543C06ACC8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3D9880A3-6BE5-4502-852C-558D87E38804}"/>
              </a:ext>
            </a:extLst>
          </p:cNvPr>
          <p:cNvSpPr>
            <a:spLocks noGrp="1"/>
          </p:cNvSpPr>
          <p:nvPr>
            <p:ph type="dt" sz="half" idx="10"/>
          </p:nvPr>
        </p:nvSpPr>
        <p:spPr/>
        <p:txBody>
          <a:bodyPr/>
          <a:lstStyle/>
          <a:p>
            <a:fld id="{1422D7B9-428F-9E40-881C-DC76804ADF10}" type="datetimeFigureOut">
              <a:rPr lang="pt-BR" smtClean="0"/>
              <a:t>08/02/2022</a:t>
            </a:fld>
            <a:endParaRPr lang="pt-BR"/>
          </a:p>
        </p:txBody>
      </p:sp>
      <p:sp>
        <p:nvSpPr>
          <p:cNvPr id="5" name="Espaço Reservado para Rodapé 4">
            <a:extLst>
              <a:ext uri="{FF2B5EF4-FFF2-40B4-BE49-F238E27FC236}">
                <a16:creationId xmlns:a16="http://schemas.microsoft.com/office/drawing/2014/main" id="{860853C6-B29B-4A66-BE97-CF410C7000D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F0F66C6-29AB-47CB-B735-255F958CEFCA}"/>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423962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6C5C5B-A1C0-42F8-A94B-41B6A3D10FF5}"/>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535BFE3E-F330-4333-9A98-3D324294D3B3}"/>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0C61C806-21FF-4A93-9910-B98C0D775501}"/>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EE9A4900-9D9F-478E-9369-019BDD1E9D07}"/>
              </a:ext>
            </a:extLst>
          </p:cNvPr>
          <p:cNvSpPr>
            <a:spLocks noGrp="1"/>
          </p:cNvSpPr>
          <p:nvPr>
            <p:ph type="dt" sz="half" idx="10"/>
          </p:nvPr>
        </p:nvSpPr>
        <p:spPr/>
        <p:txBody>
          <a:bodyPr/>
          <a:lstStyle/>
          <a:p>
            <a:fld id="{1422D7B9-428F-9E40-881C-DC76804ADF10}" type="datetimeFigureOut">
              <a:rPr lang="pt-BR" smtClean="0"/>
              <a:t>08/02/2022</a:t>
            </a:fld>
            <a:endParaRPr lang="pt-BR"/>
          </a:p>
        </p:txBody>
      </p:sp>
      <p:sp>
        <p:nvSpPr>
          <p:cNvPr id="6" name="Espaço Reservado para Rodapé 5">
            <a:extLst>
              <a:ext uri="{FF2B5EF4-FFF2-40B4-BE49-F238E27FC236}">
                <a16:creationId xmlns:a16="http://schemas.microsoft.com/office/drawing/2014/main" id="{1ADB7C60-6848-4F0F-A359-76DBF3C72B2B}"/>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1087599-1673-49B5-837D-EB47606E09C5}"/>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4177195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EC340D-54E8-4F6B-891E-C9BEF2D478E1}"/>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ED296A1C-31FA-490C-A5DC-F84120900C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53699DA7-94A3-4227-8077-9B2C12A9F3B2}"/>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2C5722AD-273B-414F-9E60-79CC7651ED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1451A9A8-1B39-4370-947B-F55C8867BED4}"/>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35B07718-CF39-48BB-9F4C-9EB0679CAF4D}"/>
              </a:ext>
            </a:extLst>
          </p:cNvPr>
          <p:cNvSpPr>
            <a:spLocks noGrp="1"/>
          </p:cNvSpPr>
          <p:nvPr>
            <p:ph type="dt" sz="half" idx="10"/>
          </p:nvPr>
        </p:nvSpPr>
        <p:spPr/>
        <p:txBody>
          <a:bodyPr/>
          <a:lstStyle/>
          <a:p>
            <a:fld id="{1422D7B9-428F-9E40-881C-DC76804ADF10}" type="datetimeFigureOut">
              <a:rPr lang="pt-BR" smtClean="0"/>
              <a:t>08/02/2022</a:t>
            </a:fld>
            <a:endParaRPr lang="pt-BR"/>
          </a:p>
        </p:txBody>
      </p:sp>
      <p:sp>
        <p:nvSpPr>
          <p:cNvPr id="8" name="Espaço Reservado para Rodapé 7">
            <a:extLst>
              <a:ext uri="{FF2B5EF4-FFF2-40B4-BE49-F238E27FC236}">
                <a16:creationId xmlns:a16="http://schemas.microsoft.com/office/drawing/2014/main" id="{83B03B3E-95BA-4C55-B9F0-FEB86D7D84D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BAE96F75-61D7-42D8-A1D6-A7E75E5B7723}"/>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4081281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BE2057-0948-4C68-AEA4-A9CCC1342F45}"/>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DAE66F3B-DAAC-4386-93BD-F6DE5B4FA3EA}"/>
              </a:ext>
            </a:extLst>
          </p:cNvPr>
          <p:cNvSpPr>
            <a:spLocks noGrp="1"/>
          </p:cNvSpPr>
          <p:nvPr>
            <p:ph type="dt" sz="half" idx="10"/>
          </p:nvPr>
        </p:nvSpPr>
        <p:spPr/>
        <p:txBody>
          <a:bodyPr/>
          <a:lstStyle/>
          <a:p>
            <a:fld id="{1422D7B9-428F-9E40-881C-DC76804ADF10}" type="datetimeFigureOut">
              <a:rPr lang="pt-BR" smtClean="0"/>
              <a:t>08/02/2022</a:t>
            </a:fld>
            <a:endParaRPr lang="pt-BR"/>
          </a:p>
        </p:txBody>
      </p:sp>
      <p:sp>
        <p:nvSpPr>
          <p:cNvPr id="4" name="Espaço Reservado para Rodapé 3">
            <a:extLst>
              <a:ext uri="{FF2B5EF4-FFF2-40B4-BE49-F238E27FC236}">
                <a16:creationId xmlns:a16="http://schemas.microsoft.com/office/drawing/2014/main" id="{F62DBCB2-D2AE-41D9-8E69-2A93DCACFEC3}"/>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B7216EC4-5374-436E-BCBA-F8151FDB1307}"/>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2903181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4F1E5F53-9524-4732-8BCE-AB3700989977}"/>
              </a:ext>
            </a:extLst>
          </p:cNvPr>
          <p:cNvSpPr>
            <a:spLocks noGrp="1"/>
          </p:cNvSpPr>
          <p:nvPr>
            <p:ph type="dt" sz="half" idx="10"/>
          </p:nvPr>
        </p:nvSpPr>
        <p:spPr/>
        <p:txBody>
          <a:bodyPr/>
          <a:lstStyle/>
          <a:p>
            <a:fld id="{1422D7B9-428F-9E40-881C-DC76804ADF10}" type="datetimeFigureOut">
              <a:rPr lang="pt-BR" smtClean="0"/>
              <a:t>08/02/2022</a:t>
            </a:fld>
            <a:endParaRPr lang="pt-BR"/>
          </a:p>
        </p:txBody>
      </p:sp>
      <p:sp>
        <p:nvSpPr>
          <p:cNvPr id="3" name="Espaço Reservado para Rodapé 2">
            <a:extLst>
              <a:ext uri="{FF2B5EF4-FFF2-40B4-BE49-F238E27FC236}">
                <a16:creationId xmlns:a16="http://schemas.microsoft.com/office/drawing/2014/main" id="{E2C5729A-E9FE-494D-9DC6-01A1D4C45756}"/>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1C1ED564-95F0-4784-8A7C-207ABC72199E}"/>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26557593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DC0D48-2C6B-4674-AC5F-F4CE3F6D19FA}"/>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B360633B-AAF5-4EAE-B374-4A4EAB1BF8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CDE3D9AF-6153-456D-B84B-2D44EBC1E1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BB664560-A1E0-4B82-83BA-BE2A8A21A242}"/>
              </a:ext>
            </a:extLst>
          </p:cNvPr>
          <p:cNvSpPr>
            <a:spLocks noGrp="1"/>
          </p:cNvSpPr>
          <p:nvPr>
            <p:ph type="dt" sz="half" idx="10"/>
          </p:nvPr>
        </p:nvSpPr>
        <p:spPr/>
        <p:txBody>
          <a:bodyPr/>
          <a:lstStyle/>
          <a:p>
            <a:fld id="{1422D7B9-428F-9E40-881C-DC76804ADF10}" type="datetimeFigureOut">
              <a:rPr lang="pt-BR" smtClean="0"/>
              <a:t>08/02/2022</a:t>
            </a:fld>
            <a:endParaRPr lang="pt-BR"/>
          </a:p>
        </p:txBody>
      </p:sp>
      <p:sp>
        <p:nvSpPr>
          <p:cNvPr id="6" name="Espaço Reservado para Rodapé 5">
            <a:extLst>
              <a:ext uri="{FF2B5EF4-FFF2-40B4-BE49-F238E27FC236}">
                <a16:creationId xmlns:a16="http://schemas.microsoft.com/office/drawing/2014/main" id="{CA5AC724-36F5-4749-9693-815C667994D4}"/>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BF06806-0F56-477B-9B64-42F609D5D637}"/>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863650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0514D1-8106-4C53-B250-500175DF139F}"/>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012EAD49-FA80-433D-A5BC-67449A7C40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FFF77D4F-2ADF-40A0-AD1B-36855E9EA9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56C24F51-C1F8-4BC9-AAE9-066E49876F92}"/>
              </a:ext>
            </a:extLst>
          </p:cNvPr>
          <p:cNvSpPr>
            <a:spLocks noGrp="1"/>
          </p:cNvSpPr>
          <p:nvPr>
            <p:ph type="dt" sz="half" idx="10"/>
          </p:nvPr>
        </p:nvSpPr>
        <p:spPr/>
        <p:txBody>
          <a:bodyPr/>
          <a:lstStyle/>
          <a:p>
            <a:fld id="{1422D7B9-428F-9E40-881C-DC76804ADF10}" type="datetimeFigureOut">
              <a:rPr lang="pt-BR" smtClean="0"/>
              <a:t>08/02/2022</a:t>
            </a:fld>
            <a:endParaRPr lang="pt-BR"/>
          </a:p>
        </p:txBody>
      </p:sp>
      <p:sp>
        <p:nvSpPr>
          <p:cNvPr id="6" name="Espaço Reservado para Rodapé 5">
            <a:extLst>
              <a:ext uri="{FF2B5EF4-FFF2-40B4-BE49-F238E27FC236}">
                <a16:creationId xmlns:a16="http://schemas.microsoft.com/office/drawing/2014/main" id="{72352165-A10D-4A94-9663-FBB18F057CC8}"/>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877133D7-7D89-440D-8F12-D51E739F2AA9}"/>
              </a:ext>
            </a:extLst>
          </p:cNvPr>
          <p:cNvSpPr>
            <a:spLocks noGrp="1"/>
          </p:cNvSpPr>
          <p:nvPr>
            <p:ph type="sldNum" sz="quarter" idx="12"/>
          </p:nvPr>
        </p:nvSpPr>
        <p:spPr/>
        <p:txBody>
          <a:bodyPr/>
          <a:lstStyle/>
          <a:p>
            <a:fld id="{D2C94FA3-AB43-7641-B5C0-FBE11996B529}" type="slidenum">
              <a:rPr lang="pt-BR" smtClean="0"/>
              <a:t>‹nº›</a:t>
            </a:fld>
            <a:endParaRPr lang="pt-BR"/>
          </a:p>
        </p:txBody>
      </p:sp>
    </p:spTree>
    <p:extLst>
      <p:ext uri="{BB962C8B-B14F-4D97-AF65-F5344CB8AC3E}">
        <p14:creationId xmlns:p14="http://schemas.microsoft.com/office/powerpoint/2010/main" val="2656397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799AC4A0-7F82-4BC6-A7FE-4FA3C61746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328CFA4B-AE3A-48FC-98F4-E828977B50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2B68F214-907D-4A08-8C02-D325EB705A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22D7B9-428F-9E40-881C-DC76804ADF10}" type="datetimeFigureOut">
              <a:rPr lang="pt-BR" smtClean="0"/>
              <a:t>08/02/2022</a:t>
            </a:fld>
            <a:endParaRPr lang="pt-BR"/>
          </a:p>
        </p:txBody>
      </p:sp>
      <p:sp>
        <p:nvSpPr>
          <p:cNvPr id="5" name="Espaço Reservado para Rodapé 4">
            <a:extLst>
              <a:ext uri="{FF2B5EF4-FFF2-40B4-BE49-F238E27FC236}">
                <a16:creationId xmlns:a16="http://schemas.microsoft.com/office/drawing/2014/main" id="{DCC0B99C-9EEE-44D5-9916-CF31D50CCE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7470279-CA49-4620-921C-4B155DAB83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C94FA3-AB43-7641-B5C0-FBE11996B529}" type="slidenum">
              <a:rPr lang="pt-BR" smtClean="0"/>
              <a:t>‹nº›</a:t>
            </a:fld>
            <a:endParaRPr lang="pt-BR"/>
          </a:p>
        </p:txBody>
      </p:sp>
    </p:spTree>
    <p:extLst>
      <p:ext uri="{BB962C8B-B14F-4D97-AF65-F5344CB8AC3E}">
        <p14:creationId xmlns:p14="http://schemas.microsoft.com/office/powerpoint/2010/main" val="2338011374"/>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microsoft.com/office/2007/relationships/media" Target="../media/media5.mp4"/><Relationship Id="rId7" Type="http://schemas.openxmlformats.org/officeDocument/2006/relationships/image" Target="../media/image5.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4.png"/><Relationship Id="rId5" Type="http://schemas.openxmlformats.org/officeDocument/2006/relationships/slideLayout" Target="../slideLayouts/slideLayout7.xml"/><Relationship Id="rId4" Type="http://schemas.openxmlformats.org/officeDocument/2006/relationships/video" Target="../media/media5.mp4"/></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79616-warriors">
            <a:hlinkClick r:id="" action="ppaction://media"/>
            <a:extLst>
              <a:ext uri="{FF2B5EF4-FFF2-40B4-BE49-F238E27FC236}">
                <a16:creationId xmlns:a16="http://schemas.microsoft.com/office/drawing/2014/main" id="{7623A293-4FFA-4145-8FEB-C7593AF6458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96000" y="2460212"/>
            <a:ext cx="6096000" cy="6096000"/>
          </a:xfrm>
          <a:prstGeom prst="rect">
            <a:avLst/>
          </a:prstGeom>
        </p:spPr>
      </p:pic>
      <p:sp>
        <p:nvSpPr>
          <p:cNvPr id="2" name="Título 1"/>
          <p:cNvSpPr>
            <a:spLocks noGrp="1"/>
          </p:cNvSpPr>
          <p:nvPr>
            <p:ph type="ctrTitle"/>
          </p:nvPr>
        </p:nvSpPr>
        <p:spPr>
          <a:xfrm>
            <a:off x="4085914" y="180488"/>
            <a:ext cx="4020171" cy="1239319"/>
          </a:xfrm>
        </p:spPr>
        <p:txBody>
          <a:bodyPr>
            <a:noAutofit/>
          </a:bodyPr>
          <a:lstStyle/>
          <a:p>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EQUIPE </a:t>
            </a:r>
            <a:b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b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WARRIORS NET</a:t>
            </a:r>
          </a:p>
        </p:txBody>
      </p:sp>
      <p:sp>
        <p:nvSpPr>
          <p:cNvPr id="15" name="CaixaDeTexto 14">
            <a:extLst>
              <a:ext uri="{FF2B5EF4-FFF2-40B4-BE49-F238E27FC236}">
                <a16:creationId xmlns:a16="http://schemas.microsoft.com/office/drawing/2014/main" id="{A1CE29F2-6210-4D1C-897B-357FE2250339}"/>
              </a:ext>
            </a:extLst>
          </p:cNvPr>
          <p:cNvSpPr txBox="1"/>
          <p:nvPr/>
        </p:nvSpPr>
        <p:spPr>
          <a:xfrm>
            <a:off x="3115696" y="2198602"/>
            <a:ext cx="2980303" cy="523220"/>
          </a:xfrm>
          <a:prstGeom prst="rect">
            <a:avLst/>
          </a:prstGeom>
          <a:noFill/>
        </p:spPr>
        <p:txBody>
          <a:bodyPr wrap="none" rtlCol="0">
            <a:spAutoFit/>
          </a:bodyPr>
          <a:lstStyle/>
          <a:p>
            <a:r>
              <a:rPr lang="pt-BR" sz="2800" dirty="0">
                <a:latin typeface="Poppins" panose="00000500000000000000" pitchFamily="2" charset="0"/>
                <a:cs typeface="Poppins" panose="00000500000000000000" pitchFamily="2" charset="0"/>
              </a:rPr>
              <a:t>Lucas Menchon</a:t>
            </a:r>
          </a:p>
        </p:txBody>
      </p:sp>
      <p:sp>
        <p:nvSpPr>
          <p:cNvPr id="16" name="CaixaDeTexto 15">
            <a:extLst>
              <a:ext uri="{FF2B5EF4-FFF2-40B4-BE49-F238E27FC236}">
                <a16:creationId xmlns:a16="http://schemas.microsoft.com/office/drawing/2014/main" id="{AA03EFF9-9C3B-4E8E-B592-07AA2161610A}"/>
              </a:ext>
            </a:extLst>
          </p:cNvPr>
          <p:cNvSpPr txBox="1"/>
          <p:nvPr/>
        </p:nvSpPr>
        <p:spPr>
          <a:xfrm>
            <a:off x="6096000" y="2830670"/>
            <a:ext cx="2355132" cy="523220"/>
          </a:xfrm>
          <a:prstGeom prst="rect">
            <a:avLst/>
          </a:prstGeom>
          <a:noFill/>
        </p:spPr>
        <p:txBody>
          <a:bodyPr wrap="none" rtlCol="0">
            <a:spAutoFit/>
          </a:bodyPr>
          <a:lstStyle/>
          <a:p>
            <a:r>
              <a:rPr lang="pt-BR" sz="2800" dirty="0">
                <a:latin typeface="Poppins" panose="00000500000000000000" pitchFamily="2" charset="0"/>
                <a:cs typeface="Poppins" panose="00000500000000000000" pitchFamily="2" charset="0"/>
              </a:rPr>
              <a:t>Allana Alves</a:t>
            </a:r>
          </a:p>
        </p:txBody>
      </p:sp>
      <p:sp>
        <p:nvSpPr>
          <p:cNvPr id="17" name="CaixaDeTexto 16">
            <a:extLst>
              <a:ext uri="{FF2B5EF4-FFF2-40B4-BE49-F238E27FC236}">
                <a16:creationId xmlns:a16="http://schemas.microsoft.com/office/drawing/2014/main" id="{D57C4FEE-0A3A-472D-A30D-B2EF4ADE785A}"/>
              </a:ext>
            </a:extLst>
          </p:cNvPr>
          <p:cNvSpPr txBox="1"/>
          <p:nvPr/>
        </p:nvSpPr>
        <p:spPr>
          <a:xfrm>
            <a:off x="3420267" y="3615500"/>
            <a:ext cx="2675732" cy="523220"/>
          </a:xfrm>
          <a:prstGeom prst="rect">
            <a:avLst/>
          </a:prstGeom>
          <a:noFill/>
        </p:spPr>
        <p:txBody>
          <a:bodyPr wrap="none" rtlCol="0">
            <a:spAutoFit/>
          </a:bodyPr>
          <a:lstStyle/>
          <a:p>
            <a:r>
              <a:rPr lang="pt-BR" sz="2800" dirty="0">
                <a:latin typeface="Poppins" panose="00000500000000000000" pitchFamily="2" charset="0"/>
                <a:cs typeface="Poppins" panose="00000500000000000000" pitchFamily="2" charset="0"/>
              </a:rPr>
              <a:t>Roger Oliveira</a:t>
            </a:r>
          </a:p>
        </p:txBody>
      </p:sp>
      <p:sp>
        <p:nvSpPr>
          <p:cNvPr id="18" name="CaixaDeTexto 17">
            <a:extLst>
              <a:ext uri="{FF2B5EF4-FFF2-40B4-BE49-F238E27FC236}">
                <a16:creationId xmlns:a16="http://schemas.microsoft.com/office/drawing/2014/main" id="{2875094B-A9CC-4A7F-B45D-B80C41A2A386}"/>
              </a:ext>
            </a:extLst>
          </p:cNvPr>
          <p:cNvSpPr txBox="1"/>
          <p:nvPr/>
        </p:nvSpPr>
        <p:spPr>
          <a:xfrm>
            <a:off x="6095999" y="4394295"/>
            <a:ext cx="1997663" cy="523220"/>
          </a:xfrm>
          <a:prstGeom prst="rect">
            <a:avLst/>
          </a:prstGeom>
          <a:noFill/>
        </p:spPr>
        <p:txBody>
          <a:bodyPr wrap="none" rtlCol="0">
            <a:spAutoFit/>
          </a:bodyPr>
          <a:lstStyle/>
          <a:p>
            <a:r>
              <a:rPr lang="pt-BR" sz="2800" dirty="0">
                <a:latin typeface="Poppins" panose="00000500000000000000" pitchFamily="2" charset="0"/>
                <a:cs typeface="Poppins" panose="00000500000000000000" pitchFamily="2" charset="0"/>
              </a:rPr>
              <a:t>João Vitor</a:t>
            </a:r>
          </a:p>
        </p:txBody>
      </p:sp>
    </p:spTree>
    <p:extLst>
      <p:ext uri="{BB962C8B-B14F-4D97-AF65-F5344CB8AC3E}">
        <p14:creationId xmlns:p14="http://schemas.microsoft.com/office/powerpoint/2010/main" val="1733615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67"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C27D"/>
        </a:solidFill>
        <a:effectLst/>
      </p:bgPr>
    </p:bg>
    <p:spTree>
      <p:nvGrpSpPr>
        <p:cNvPr id="1" name=""/>
        <p:cNvGrpSpPr/>
        <p:nvPr/>
      </p:nvGrpSpPr>
      <p:grpSpPr>
        <a:xfrm>
          <a:off x="0" y="0"/>
          <a:ext cx="0" cy="0"/>
          <a:chOff x="0" y="0"/>
          <a:chExt cx="0" cy="0"/>
        </a:xfrm>
      </p:grpSpPr>
      <p:pic>
        <p:nvPicPr>
          <p:cNvPr id="3" name="66626-bookworm">
            <a:hlinkClick r:id="" action="ppaction://media"/>
            <a:extLst>
              <a:ext uri="{FF2B5EF4-FFF2-40B4-BE49-F238E27FC236}">
                <a16:creationId xmlns:a16="http://schemas.microsoft.com/office/drawing/2014/main" id="{D4A5DA0D-068E-4FC2-B1A4-1A831ADD51C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347836" y="4013836"/>
            <a:ext cx="2844164" cy="2844164"/>
          </a:xfrm>
          <a:prstGeom prst="rect">
            <a:avLst/>
          </a:prstGeom>
        </p:spPr>
      </p:pic>
      <p:sp>
        <p:nvSpPr>
          <p:cNvPr id="187" name="CaixaDeTexto 186">
            <a:extLst>
              <a:ext uri="{FF2B5EF4-FFF2-40B4-BE49-F238E27FC236}">
                <a16:creationId xmlns:a16="http://schemas.microsoft.com/office/drawing/2014/main" id="{EAF1E5CB-82B9-434E-9387-C43F0642070F}"/>
              </a:ext>
            </a:extLst>
          </p:cNvPr>
          <p:cNvSpPr txBox="1"/>
          <p:nvPr/>
        </p:nvSpPr>
        <p:spPr>
          <a:xfrm>
            <a:off x="3934096" y="356072"/>
            <a:ext cx="4587964" cy="769441"/>
          </a:xfrm>
          <a:prstGeom prst="rect">
            <a:avLst/>
          </a:prstGeom>
          <a:noFill/>
        </p:spPr>
        <p:txBody>
          <a:bodyPr wrap="square" rtlCol="0">
            <a:spAutoFit/>
          </a:bodyPr>
          <a:lstStyle/>
          <a:p>
            <a:r>
              <a:rPr lang="pt-BR" sz="4400" b="1"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PROBLEMÁTICA</a:t>
            </a:r>
          </a:p>
        </p:txBody>
      </p:sp>
      <p:sp>
        <p:nvSpPr>
          <p:cNvPr id="203" name="CaixaDeTexto 202">
            <a:extLst>
              <a:ext uri="{FF2B5EF4-FFF2-40B4-BE49-F238E27FC236}">
                <a16:creationId xmlns:a16="http://schemas.microsoft.com/office/drawing/2014/main" id="{76419ECD-DDEF-4D95-9CCD-D321D45FEE7E}"/>
              </a:ext>
            </a:extLst>
          </p:cNvPr>
          <p:cNvSpPr txBox="1"/>
          <p:nvPr/>
        </p:nvSpPr>
        <p:spPr>
          <a:xfrm>
            <a:off x="1089969" y="1571959"/>
            <a:ext cx="10276217" cy="3170099"/>
          </a:xfrm>
          <a:prstGeom prst="rect">
            <a:avLst/>
          </a:prstGeom>
          <a:noFill/>
        </p:spPr>
        <p:txBody>
          <a:bodyPr wrap="square">
            <a:spAutoFit/>
          </a:bodyPr>
          <a:lstStyle/>
          <a:p>
            <a:pPr algn="just"/>
            <a:r>
              <a:rPr lang="pt-BR" sz="4000" b="1" dirty="0">
                <a:solidFill>
                  <a:schemeClr val="bg1"/>
                </a:solidFill>
                <a:latin typeface="Poppins" panose="00000500000000000000" pitchFamily="2" charset="0"/>
                <a:cs typeface="Poppins" panose="00000500000000000000" pitchFamily="2" charset="0"/>
              </a:rPr>
              <a:t>Como suprimir a alta demanda de livros, de forma rápida e organizada?</a:t>
            </a:r>
          </a:p>
          <a:p>
            <a:pPr algn="just"/>
            <a:r>
              <a:rPr lang="pt-BR" sz="4000" b="1" dirty="0">
                <a:solidFill>
                  <a:schemeClr val="bg1"/>
                </a:solidFill>
                <a:latin typeface="Poppins" panose="00000500000000000000" pitchFamily="2" charset="0"/>
                <a:cs typeface="Poppins" panose="00000500000000000000" pitchFamily="2" charset="0"/>
              </a:rPr>
              <a:t>Facilitando para os administradores bibliotecários, utilizando um sistema super informatizado.</a:t>
            </a:r>
          </a:p>
        </p:txBody>
      </p:sp>
    </p:spTree>
    <p:extLst>
      <p:ext uri="{BB962C8B-B14F-4D97-AF65-F5344CB8AC3E}">
        <p14:creationId xmlns:p14="http://schemas.microsoft.com/office/powerpoint/2010/main" val="3298147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76014-exclusive-solution">
            <a:hlinkClick r:id="" action="ppaction://media"/>
            <a:extLst>
              <a:ext uri="{FF2B5EF4-FFF2-40B4-BE49-F238E27FC236}">
                <a16:creationId xmlns:a16="http://schemas.microsoft.com/office/drawing/2014/main" id="{00D4B8D6-A1B5-409C-8A06-AA2E4A758FD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823200" y="2824480"/>
            <a:ext cx="4368800" cy="4368800"/>
          </a:xfrm>
          <a:prstGeom prst="rect">
            <a:avLst/>
          </a:prstGeom>
        </p:spPr>
      </p:pic>
      <p:sp>
        <p:nvSpPr>
          <p:cNvPr id="42" name="CaixaDeTexto 41">
            <a:extLst>
              <a:ext uri="{FF2B5EF4-FFF2-40B4-BE49-F238E27FC236}">
                <a16:creationId xmlns:a16="http://schemas.microsoft.com/office/drawing/2014/main" id="{22F9843A-D8E2-40CB-9CAA-147509064086}"/>
              </a:ext>
            </a:extLst>
          </p:cNvPr>
          <p:cNvSpPr txBox="1"/>
          <p:nvPr/>
        </p:nvSpPr>
        <p:spPr>
          <a:xfrm>
            <a:off x="3911599" y="272736"/>
            <a:ext cx="4368800"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JUSTIFICATIVA</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sp>
        <p:nvSpPr>
          <p:cNvPr id="2" name="CaixaDeTexto 1">
            <a:extLst>
              <a:ext uri="{FF2B5EF4-FFF2-40B4-BE49-F238E27FC236}">
                <a16:creationId xmlns:a16="http://schemas.microsoft.com/office/drawing/2014/main" id="{9AFAEC51-591D-480F-937F-581CF1CDD2EA}"/>
              </a:ext>
            </a:extLst>
          </p:cNvPr>
          <p:cNvSpPr txBox="1"/>
          <p:nvPr/>
        </p:nvSpPr>
        <p:spPr>
          <a:xfrm>
            <a:off x="1964138" y="1249680"/>
            <a:ext cx="8263723" cy="2585323"/>
          </a:xfrm>
          <a:prstGeom prst="rect">
            <a:avLst/>
          </a:prstGeom>
          <a:noFill/>
        </p:spPr>
        <p:txBody>
          <a:bodyPr wrap="square" rtlCol="0">
            <a:spAutoFit/>
          </a:bodyPr>
          <a:lstStyle/>
          <a:p>
            <a:pPr algn="just"/>
            <a:r>
              <a:rPr lang="pt-BR" dirty="0">
                <a:latin typeface="Poppins" panose="00000500000000000000" pitchFamily="2" charset="0"/>
                <a:cs typeface="Poppins" panose="00000500000000000000" pitchFamily="2" charset="0"/>
              </a:rPr>
              <a:t>Nós decidimos realizar esse projeto porque vimos uma oportunidade de tornar alguma biblioteca mais atrativa principalmente aos jovens que frequentam elas, fazendo com que o hábito de utilizar a biblioteca de uma forma mais rápida e inteligente seja mais comum nos dias de hoje onde a tecnologia está tão presente no cotidiano. Vemos isso como algo inovador que facilitará o trabalho dos profissionais que cuidam da biblioteca e visam mantê-la sempre em ordem e de fácil acesso. Com o grande aumento do uso da biblioteca, agilizar o controle de livros. </a:t>
            </a:r>
          </a:p>
        </p:txBody>
      </p:sp>
    </p:spTree>
    <p:extLst>
      <p:ext uri="{BB962C8B-B14F-4D97-AF65-F5344CB8AC3E}">
        <p14:creationId xmlns:p14="http://schemas.microsoft.com/office/powerpoint/2010/main" val="541541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70001-target-color-red-and-blue">
            <a:hlinkClick r:id="" action="ppaction://media"/>
            <a:extLst>
              <a:ext uri="{FF2B5EF4-FFF2-40B4-BE49-F238E27FC236}">
                <a16:creationId xmlns:a16="http://schemas.microsoft.com/office/drawing/2014/main" id="{65E55989-5DAB-47AA-8778-CD9F962EA32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382269" y="-2189476"/>
            <a:ext cx="6235250" cy="6287024"/>
          </a:xfrm>
          <a:prstGeom prst="rect">
            <a:avLst/>
          </a:prstGeom>
        </p:spPr>
      </p:pic>
      <p:sp>
        <p:nvSpPr>
          <p:cNvPr id="4" name="CaixaDeTexto 3">
            <a:extLst>
              <a:ext uri="{FF2B5EF4-FFF2-40B4-BE49-F238E27FC236}">
                <a16:creationId xmlns:a16="http://schemas.microsoft.com/office/drawing/2014/main" id="{44C19328-73EA-4292-BAAC-609D141A566F}"/>
              </a:ext>
            </a:extLst>
          </p:cNvPr>
          <p:cNvSpPr txBox="1"/>
          <p:nvPr/>
        </p:nvSpPr>
        <p:spPr>
          <a:xfrm>
            <a:off x="6096000" y="2025025"/>
            <a:ext cx="4400927"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OBJETIVO</a:t>
            </a:r>
          </a:p>
        </p:txBody>
      </p:sp>
      <p:sp>
        <p:nvSpPr>
          <p:cNvPr id="2" name="CaixaDeTexto 1">
            <a:extLst>
              <a:ext uri="{FF2B5EF4-FFF2-40B4-BE49-F238E27FC236}">
                <a16:creationId xmlns:a16="http://schemas.microsoft.com/office/drawing/2014/main" id="{80F37217-1AE0-4ED6-B939-13E39C220658}"/>
              </a:ext>
            </a:extLst>
          </p:cNvPr>
          <p:cNvSpPr txBox="1"/>
          <p:nvPr/>
        </p:nvSpPr>
        <p:spPr>
          <a:xfrm>
            <a:off x="5147093" y="3010617"/>
            <a:ext cx="6705602" cy="3693319"/>
          </a:xfrm>
          <a:prstGeom prst="rect">
            <a:avLst/>
          </a:prstGeom>
          <a:noFill/>
        </p:spPr>
        <p:txBody>
          <a:bodyPr wrap="square" rtlCol="0">
            <a:spAutoFit/>
          </a:bodyPr>
          <a:lstStyle/>
          <a:p>
            <a:pPr algn="just"/>
            <a:r>
              <a:rPr lang="pt-BR" dirty="0">
                <a:latin typeface="Poppins" panose="00000500000000000000" pitchFamily="2" charset="0"/>
                <a:cs typeface="Poppins" panose="00000500000000000000" pitchFamily="2" charset="0"/>
              </a:rPr>
              <a:t>O nosso projeto visa facilitar a busca e aluguel de livros nas bibliotecas, além de fazer uma conexão entre a biblioteca e outras da mesma empresa </a:t>
            </a:r>
            <a:r>
              <a:rPr lang="pt-BR" dirty="0" err="1">
                <a:latin typeface="Poppins" panose="00000500000000000000" pitchFamily="2" charset="0"/>
                <a:cs typeface="Poppins" panose="00000500000000000000" pitchFamily="2" charset="0"/>
              </a:rPr>
              <a:t>etc</a:t>
            </a:r>
            <a:r>
              <a:rPr lang="pt-BR" dirty="0">
                <a:latin typeface="Poppins" panose="00000500000000000000" pitchFamily="2" charset="0"/>
                <a:cs typeface="Poppins" panose="00000500000000000000" pitchFamily="2" charset="0"/>
              </a:rPr>
              <a:t>, com isso estaríamos proporcionando aos leitores e funcionários uma ampla variedade de livros a suas disposições. O projeto também está focado em proporcionar um grande conforto aos leitores e funcionários, onde os funcionários teriam a possibilidade de fazer uma busca por um livro especifico, sem ao menos sair de sua zona de conforto, por meio de nosso sistema, além disso os funcionários da biblioteca teriam um sistema de administração 100% online, onde teriam uma ampla possibilidade de funcionalidades aos seus dispores.</a:t>
            </a:r>
          </a:p>
        </p:txBody>
      </p:sp>
      <p:pic>
        <p:nvPicPr>
          <p:cNvPr id="9" name="64198-find-target">
            <a:hlinkClick r:id="" action="ppaction://media"/>
            <a:extLst>
              <a:ext uri="{FF2B5EF4-FFF2-40B4-BE49-F238E27FC236}">
                <a16:creationId xmlns:a16="http://schemas.microsoft.com/office/drawing/2014/main" id="{115E9133-3E44-43C7-81C6-D27EB9006DA9}"/>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0" y="2732911"/>
            <a:ext cx="4802036" cy="4802036"/>
          </a:xfrm>
          <a:prstGeom prst="rect">
            <a:avLst/>
          </a:prstGeom>
        </p:spPr>
      </p:pic>
    </p:spTree>
    <p:extLst>
      <p:ext uri="{BB962C8B-B14F-4D97-AF65-F5344CB8AC3E}">
        <p14:creationId xmlns:p14="http://schemas.microsoft.com/office/powerpoint/2010/main" val="1764769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00" fill="hold"/>
                                        <p:tgtEl>
                                          <p:spTgt spid="9"/>
                                        </p:tgtEl>
                                      </p:cBhvr>
                                    </p:cmd>
                                  </p:childTnLst>
                                </p:cTn>
                              </p:par>
                            </p:childTnLst>
                          </p:cTn>
                        </p:par>
                        <p:par>
                          <p:cTn id="7" fill="hold">
                            <p:stCondLst>
                              <p:cond delay="6000"/>
                            </p:stCondLst>
                            <p:childTnLst>
                              <p:par>
                                <p:cTn id="8" presetID="1" presetClass="mediacall" presetSubtype="0" fill="hold" nodeType="afterEffect">
                                  <p:stCondLst>
                                    <p:cond delay="0"/>
                                  </p:stCondLst>
                                  <p:childTnLst>
                                    <p:cmd type="call" cmd="playFrom(0.0)">
                                      <p:cBhvr>
                                        <p:cTn id="9" dur="3467"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repeatCount="indefinite" fill="hold" display="0">
                  <p:stCondLst>
                    <p:cond delay="indefinite"/>
                  </p:stCondLst>
                </p:cTn>
                <p:tgtEl>
                  <p:spTgt spid="9"/>
                </p:tgtEl>
              </p:cMediaNode>
            </p:video>
            <p:seq concurrent="1" nextAc="seek">
              <p:cTn id="11" restart="whenNotActive" fill="hold" evtFilter="cancelBubble" nodeType="interactiveSeq">
                <p:stCondLst>
                  <p:cond evt="onClick" delay="0">
                    <p:tgtEl>
                      <p:spTgt spid="9"/>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9"/>
                                        </p:tgtEl>
                                      </p:cBhvr>
                                    </p:cmd>
                                  </p:childTnLst>
                                </p:cTn>
                              </p:par>
                            </p:childTnLst>
                          </p:cTn>
                        </p:par>
                      </p:childTnLst>
                    </p:cTn>
                  </p:par>
                </p:childTnLst>
              </p:cTn>
              <p:nextCondLst>
                <p:cond evt="onClick" delay="0">
                  <p:tgtEl>
                    <p:spTgt spid="9"/>
                  </p:tgtEl>
                </p:cond>
              </p:nextCondLst>
            </p:seq>
            <p:video>
              <p:cMediaNode vol="80000">
                <p:cTn id="16" repeatCount="indefinite" fill="hold" display="0">
                  <p:stCondLst>
                    <p:cond delay="indefinite"/>
                  </p:stCondLst>
                </p:cTn>
                <p:tgtEl>
                  <p:spTgt spid="11"/>
                </p:tgtEl>
              </p:cMediaNode>
            </p:video>
            <p:seq concurrent="1" nextAc="seek">
              <p:cTn id="17" restart="whenNotActive" fill="hold" evtFilter="cancelBubble" nodeType="interactiveSeq">
                <p:stCondLst>
                  <p:cond evt="onClick" delay="0">
                    <p:tgtEl>
                      <p:spTgt spid="11"/>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aixaDeTexto 15">
            <a:extLst>
              <a:ext uri="{FF2B5EF4-FFF2-40B4-BE49-F238E27FC236}">
                <a16:creationId xmlns:a16="http://schemas.microsoft.com/office/drawing/2014/main" id="{BE4E834D-8662-4E47-94B4-C8446B20A0B6}"/>
              </a:ext>
            </a:extLst>
          </p:cNvPr>
          <p:cNvSpPr txBox="1"/>
          <p:nvPr/>
        </p:nvSpPr>
        <p:spPr>
          <a:xfrm>
            <a:off x="2440201" y="358189"/>
            <a:ext cx="7311595"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VIABILIDADE</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0899605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CaixaDeTexto 147">
            <a:extLst>
              <a:ext uri="{FF2B5EF4-FFF2-40B4-BE49-F238E27FC236}">
                <a16:creationId xmlns:a16="http://schemas.microsoft.com/office/drawing/2014/main" id="{ADC7188E-6FBC-4357-968F-8EE73FC11AFE}"/>
              </a:ext>
            </a:extLst>
          </p:cNvPr>
          <p:cNvSpPr txBox="1"/>
          <p:nvPr/>
        </p:nvSpPr>
        <p:spPr>
          <a:xfrm>
            <a:off x="3367441" y="434676"/>
            <a:ext cx="5715912"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TEMPO DE PROJETO</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pic>
        <p:nvPicPr>
          <p:cNvPr id="3" name="Imagem 2">
            <a:extLst>
              <a:ext uri="{FF2B5EF4-FFF2-40B4-BE49-F238E27FC236}">
                <a16:creationId xmlns:a16="http://schemas.microsoft.com/office/drawing/2014/main" id="{F5805485-318F-42EF-9DC4-6D52090C38BE}"/>
              </a:ext>
            </a:extLst>
          </p:cNvPr>
          <p:cNvPicPr>
            <a:picLocks noChangeAspect="1"/>
          </p:cNvPicPr>
          <p:nvPr/>
        </p:nvPicPr>
        <p:blipFill>
          <a:blip r:embed="rId2"/>
          <a:stretch>
            <a:fillRect/>
          </a:stretch>
        </p:blipFill>
        <p:spPr>
          <a:xfrm>
            <a:off x="699334" y="2070115"/>
            <a:ext cx="10793331" cy="3200847"/>
          </a:xfrm>
          <a:prstGeom prst="rect">
            <a:avLst/>
          </a:prstGeom>
        </p:spPr>
      </p:pic>
    </p:spTree>
    <p:extLst>
      <p:ext uri="{BB962C8B-B14F-4D97-AF65-F5344CB8AC3E}">
        <p14:creationId xmlns:p14="http://schemas.microsoft.com/office/powerpoint/2010/main" val="15265357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CaixaDeTexto 179">
            <a:extLst>
              <a:ext uri="{FF2B5EF4-FFF2-40B4-BE49-F238E27FC236}">
                <a16:creationId xmlns:a16="http://schemas.microsoft.com/office/drawing/2014/main" id="{638F0C23-3BA1-B949-B33A-849555847E20}"/>
              </a:ext>
            </a:extLst>
          </p:cNvPr>
          <p:cNvSpPr txBox="1"/>
          <p:nvPr/>
        </p:nvSpPr>
        <p:spPr>
          <a:xfrm>
            <a:off x="989704" y="1818042"/>
            <a:ext cx="2549562" cy="2123658"/>
          </a:xfrm>
          <a:prstGeom prst="rect">
            <a:avLst/>
          </a:prstGeom>
          <a:noFill/>
        </p:spPr>
        <p:txBody>
          <a:bodyPr wrap="square" rtlCol="0">
            <a:spAutoFit/>
          </a:bodyPr>
          <a:lstStyle/>
          <a:p>
            <a:r>
              <a:rPr lang="pt-BR" sz="6600" dirty="0">
                <a:solidFill>
                  <a:schemeClr val="bg1"/>
                </a:solidFill>
                <a:latin typeface="Bebas Neue" panose="020B0606020202050201" pitchFamily="34" charset="77"/>
              </a:rPr>
              <a:t>LIFE’S </a:t>
            </a:r>
          </a:p>
          <a:p>
            <a:r>
              <a:rPr lang="pt-BR" sz="6600" dirty="0">
                <a:solidFill>
                  <a:schemeClr val="bg1"/>
                </a:solidFill>
                <a:latin typeface="Bebas Neue" panose="020B0606020202050201" pitchFamily="34" charset="77"/>
              </a:rPr>
              <a:t>SCIENCE</a:t>
            </a:r>
          </a:p>
        </p:txBody>
      </p:sp>
      <p:sp>
        <p:nvSpPr>
          <p:cNvPr id="184" name="CaixaDeTexto 183">
            <a:extLst>
              <a:ext uri="{FF2B5EF4-FFF2-40B4-BE49-F238E27FC236}">
                <a16:creationId xmlns:a16="http://schemas.microsoft.com/office/drawing/2014/main" id="{7A041C4B-EF67-418F-8D48-AA0C7CF22430}"/>
              </a:ext>
            </a:extLst>
          </p:cNvPr>
          <p:cNvSpPr txBox="1"/>
          <p:nvPr/>
        </p:nvSpPr>
        <p:spPr>
          <a:xfrm>
            <a:off x="1994161" y="483661"/>
            <a:ext cx="8203678"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DISTRIBUIÇÃO DE PRODUTO</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sp>
        <p:nvSpPr>
          <p:cNvPr id="2" name="CaixaDeTexto 1"/>
          <p:cNvSpPr txBox="1"/>
          <p:nvPr/>
        </p:nvSpPr>
        <p:spPr>
          <a:xfrm>
            <a:off x="3055089" y="2781989"/>
            <a:ext cx="6081822" cy="1077218"/>
          </a:xfrm>
          <a:prstGeom prst="rect">
            <a:avLst/>
          </a:prstGeom>
          <a:noFill/>
        </p:spPr>
        <p:txBody>
          <a:bodyPr wrap="square" rtlCol="0">
            <a:spAutoFit/>
          </a:bodyPr>
          <a:lstStyle/>
          <a:p>
            <a:pPr algn="ctr"/>
            <a:r>
              <a:rPr lang="pt-BR" sz="3200" dirty="0">
                <a:solidFill>
                  <a:schemeClr val="tx1">
                    <a:lumMod val="85000"/>
                    <a:lumOff val="15000"/>
                  </a:schemeClr>
                </a:solidFill>
                <a:latin typeface="Poppins" panose="00000500000000000000" pitchFamily="2" charset="0"/>
                <a:cs typeface="Poppins" panose="00000500000000000000" pitchFamily="2" charset="0"/>
              </a:rPr>
              <a:t>Sistema distribuído pela internet, World Wide Web.</a:t>
            </a:r>
          </a:p>
        </p:txBody>
      </p:sp>
    </p:spTree>
    <p:extLst>
      <p:ext uri="{BB962C8B-B14F-4D97-AF65-F5344CB8AC3E}">
        <p14:creationId xmlns:p14="http://schemas.microsoft.com/office/powerpoint/2010/main" val="963548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CaixaDeTexto 183">
            <a:extLst>
              <a:ext uri="{FF2B5EF4-FFF2-40B4-BE49-F238E27FC236}">
                <a16:creationId xmlns:a16="http://schemas.microsoft.com/office/drawing/2014/main" id="{7A041C4B-EF67-418F-8D48-AA0C7CF22430}"/>
              </a:ext>
            </a:extLst>
          </p:cNvPr>
          <p:cNvSpPr txBox="1"/>
          <p:nvPr/>
        </p:nvSpPr>
        <p:spPr>
          <a:xfrm>
            <a:off x="4510160" y="434676"/>
            <a:ext cx="3171680" cy="707886"/>
          </a:xfrm>
          <a:prstGeom prst="rect">
            <a:avLst/>
          </a:prstGeom>
          <a:noFill/>
        </p:spPr>
        <p:txBody>
          <a:bodyPr wrap="square" rtlCol="0">
            <a:spAutoFit/>
          </a:bodyPr>
          <a:lstStyle/>
          <a:p>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RECURSOS</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767183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ixaDeTexto 1">
            <a:extLst>
              <a:ext uri="{FF2B5EF4-FFF2-40B4-BE49-F238E27FC236}">
                <a16:creationId xmlns:a16="http://schemas.microsoft.com/office/drawing/2014/main" id="{D11DE8CC-8FDA-474F-BF98-3E4AEC991BD5}"/>
              </a:ext>
            </a:extLst>
          </p:cNvPr>
          <p:cNvSpPr txBox="1"/>
          <p:nvPr/>
        </p:nvSpPr>
        <p:spPr>
          <a:xfrm>
            <a:off x="4140027" y="434676"/>
            <a:ext cx="3911945" cy="707886"/>
          </a:xfrm>
          <a:prstGeom prst="rect">
            <a:avLst/>
          </a:prstGeom>
          <a:noFill/>
        </p:spPr>
        <p:txBody>
          <a:bodyPr wrap="square" rtlCol="0">
            <a:spAutoFit/>
          </a:bodyPr>
          <a:lstStyle/>
          <a:p>
            <a:pPr algn="ctr"/>
            <a:r>
              <a:rPr lang="pt-BR" sz="4000"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CONCLUSÃO</a:t>
            </a:r>
            <a:endParaRPr lang="pt-BR" b="1" dirty="0">
              <a:solidFill>
                <a:schemeClr val="tx1">
                  <a:lumMod val="85000"/>
                  <a:lumOff val="15000"/>
                </a:schemeClr>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endParaRPr>
          </a:p>
        </p:txBody>
      </p:sp>
      <p:sp>
        <p:nvSpPr>
          <p:cNvPr id="6" name="Rectangle 5">
            <a:extLst>
              <a:ext uri="{FF2B5EF4-FFF2-40B4-BE49-F238E27FC236}">
                <a16:creationId xmlns:a16="http://schemas.microsoft.com/office/drawing/2014/main" id="{9309A438-247F-4C95-96E0-D464381F038A}"/>
              </a:ext>
            </a:extLst>
          </p:cNvPr>
          <p:cNvSpPr>
            <a:spLocks noChangeArrowheads="1"/>
          </p:cNvSpPr>
          <p:nvPr/>
        </p:nvSpPr>
        <p:spPr bwMode="auto">
          <a:xfrm>
            <a:off x="3692243" y="5561563"/>
            <a:ext cx="8719457"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pt-BR" sz="2400" dirty="0">
                <a:latin typeface="Poppins" panose="00000500000000000000" pitchFamily="2" charset="0"/>
                <a:cs typeface="Poppins" panose="00000500000000000000" pitchFamily="2" charset="0"/>
              </a:rPr>
              <a:t>“Pensar é o trabalho mais difícil que existe. Talvez por isso tão poucos se dediquem a ele.” </a:t>
            </a:r>
          </a:p>
          <a:p>
            <a:pPr marL="0" marR="0" lvl="0" indent="0" algn="l" defTabSz="914400" rtl="0" eaLnBrk="0" fontAlgn="base" latinLnBrk="0" hangingPunct="0">
              <a:lnSpc>
                <a:spcPct val="100000"/>
              </a:lnSpc>
              <a:spcBef>
                <a:spcPct val="0"/>
              </a:spcBef>
              <a:spcAft>
                <a:spcPct val="0"/>
              </a:spcAft>
              <a:buClrTx/>
              <a:buSzTx/>
              <a:buFontTx/>
              <a:buNone/>
              <a:tabLst/>
            </a:pPr>
            <a:r>
              <a:rPr lang="pt-BR" sz="2400" dirty="0">
                <a:latin typeface="Poppins" panose="00000500000000000000" pitchFamily="2" charset="0"/>
                <a:cs typeface="Poppins" panose="00000500000000000000" pitchFamily="2" charset="0"/>
              </a:rPr>
              <a:t>                                                                               Henry Ford </a:t>
            </a:r>
            <a:endParaRPr kumimoji="0" lang="pt-BR" altLang="pt-BR" sz="2400" b="0" i="0" u="none" strike="noStrike" cap="none" normalizeH="0" baseline="0" dirty="0">
              <a:ln>
                <a:noFill/>
              </a:ln>
              <a:solidFill>
                <a:schemeClr val="tx1">
                  <a:lumMod val="85000"/>
                  <a:lumOff val="15000"/>
                </a:schemeClr>
              </a:solidFill>
              <a:effectLst/>
              <a:latin typeface="Poppins" panose="00000500000000000000" pitchFamily="2" charset="0"/>
              <a:cs typeface="Poppins" panose="00000500000000000000" pitchFamily="2" charset="0"/>
            </a:endParaRPr>
          </a:p>
        </p:txBody>
      </p:sp>
      <p:sp>
        <p:nvSpPr>
          <p:cNvPr id="3" name="CaixaDeTexto 2">
            <a:extLst>
              <a:ext uri="{FF2B5EF4-FFF2-40B4-BE49-F238E27FC236}">
                <a16:creationId xmlns:a16="http://schemas.microsoft.com/office/drawing/2014/main" id="{F2BEAB72-D5E0-434F-ACC5-B59ACADD57CA}"/>
              </a:ext>
            </a:extLst>
          </p:cNvPr>
          <p:cNvSpPr txBox="1"/>
          <p:nvPr/>
        </p:nvSpPr>
        <p:spPr>
          <a:xfrm>
            <a:off x="2481833" y="1393986"/>
            <a:ext cx="7228333" cy="3046988"/>
          </a:xfrm>
          <a:prstGeom prst="rect">
            <a:avLst/>
          </a:prstGeom>
          <a:noFill/>
        </p:spPr>
        <p:txBody>
          <a:bodyPr wrap="square" rtlCol="0">
            <a:spAutoFit/>
          </a:bodyPr>
          <a:lstStyle/>
          <a:p>
            <a:pPr algn="just"/>
            <a:r>
              <a:rPr lang="pt-BR" sz="3200" dirty="0">
                <a:latin typeface="Poppins" panose="00000500000000000000" pitchFamily="2" charset="0"/>
                <a:cs typeface="Poppins" panose="00000500000000000000" pitchFamily="2" charset="0"/>
              </a:rPr>
              <a:t>Desenvolver um sistema de gerenciamento para bibliotecas privadas, institucionais e públicas, onde os funcionários terão acesso a ampla funcionalidades para administração da biblioteca. </a:t>
            </a:r>
          </a:p>
        </p:txBody>
      </p:sp>
    </p:spTree>
    <p:extLst>
      <p:ext uri="{BB962C8B-B14F-4D97-AF65-F5344CB8AC3E}">
        <p14:creationId xmlns:p14="http://schemas.microsoft.com/office/powerpoint/2010/main" val="126864451"/>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BC43700446554AACEDDC7C9CB4E8DE" ma:contentTypeVersion="8" ma:contentTypeDescription="Create a new document." ma:contentTypeScope="" ma:versionID="a5ebb7b4e29df7c9ab5ad337c4a23fac">
  <xsd:schema xmlns:xsd="http://www.w3.org/2001/XMLSchema" xmlns:xs="http://www.w3.org/2001/XMLSchema" xmlns:p="http://schemas.microsoft.com/office/2006/metadata/properties" xmlns:ns3="66cedb38-cd39-4cc1-8a67-d3444261e491" xmlns:ns4="309c0dad-d907-4709-b15f-71fa473fc181" targetNamespace="http://schemas.microsoft.com/office/2006/metadata/properties" ma:root="true" ma:fieldsID="0fa9ec2251993e7a73215d5f4082d2cc" ns3:_="" ns4:_="">
    <xsd:import namespace="66cedb38-cd39-4cc1-8a67-d3444261e491"/>
    <xsd:import namespace="309c0dad-d907-4709-b15f-71fa473fc181"/>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6cedb38-cd39-4cc1-8a67-d3444261e49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09c0dad-d907-4709-b15f-71fa473fc181"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5711B3-6B84-4997-951F-9C3DB6B56A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6cedb38-cd39-4cc1-8a67-d3444261e491"/>
    <ds:schemaRef ds:uri="309c0dad-d907-4709-b15f-71fa473fc18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E915B70-3A80-48C7-BB15-AC46B1E5F238}">
  <ds:schemaRefs>
    <ds:schemaRef ds:uri="http://purl.org/dc/dcmitype/"/>
    <ds:schemaRef ds:uri="http://schemas.microsoft.com/office/2006/metadata/properties"/>
    <ds:schemaRef ds:uri="66cedb38-cd39-4cc1-8a67-d3444261e491"/>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309c0dad-d907-4709-b15f-71fa473fc181"/>
    <ds:schemaRef ds:uri="http://www.w3.org/XML/1998/namespace"/>
    <ds:schemaRef ds:uri="http://purl.org/dc/terms/"/>
  </ds:schemaRefs>
</ds:datastoreItem>
</file>

<file path=customXml/itemProps3.xml><?xml version="1.0" encoding="utf-8"?>
<ds:datastoreItem xmlns:ds="http://schemas.openxmlformats.org/officeDocument/2006/customXml" ds:itemID="{5D47BDEB-6D11-40E1-A021-C80C4BA1EA2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1537</TotalTime>
  <Words>323</Words>
  <Application>Microsoft Office PowerPoint</Application>
  <PresentationFormat>Widescreen</PresentationFormat>
  <Paragraphs>23</Paragraphs>
  <Slides>9</Slides>
  <Notes>0</Notes>
  <HiddenSlides>0</HiddenSlides>
  <MMClips>5</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9</vt:i4>
      </vt:variant>
    </vt:vector>
  </HeadingPairs>
  <TitlesOfParts>
    <vt:vector size="15" baseType="lpstr">
      <vt:lpstr>Calibri Light</vt:lpstr>
      <vt:lpstr>Arial</vt:lpstr>
      <vt:lpstr>Poppins</vt:lpstr>
      <vt:lpstr>Calibri</vt:lpstr>
      <vt:lpstr>Bebas Neue</vt:lpstr>
      <vt:lpstr>Tema do Office</vt:lpstr>
      <vt:lpstr>EQUIPE  WARRIORS NET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CAMILA VERONICA SOUZA FREIRE</dc:creator>
  <cp:lastModifiedBy>Lucas Menchon</cp:lastModifiedBy>
  <cp:revision>27</cp:revision>
  <dcterms:created xsi:type="dcterms:W3CDTF">2021-10-22T22:42:18Z</dcterms:created>
  <dcterms:modified xsi:type="dcterms:W3CDTF">2022-02-09T02:56:32Z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0x010100EEBC43700446554AACEDDC7C9CB4E8DE</vt:lpwstr>
  </property>
</Properties>
</file>

<file path=docProps/thumbnail.jpeg>
</file>